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320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93" r:id="rId18"/>
    <p:sldId id="292" r:id="rId19"/>
    <p:sldId id="308" r:id="rId20"/>
    <p:sldId id="306" r:id="rId21"/>
    <p:sldId id="300" r:id="rId22"/>
    <p:sldId id="299" r:id="rId23"/>
    <p:sldId id="294" r:id="rId24"/>
    <p:sldId id="298" r:id="rId25"/>
    <p:sldId id="309" r:id="rId26"/>
    <p:sldId id="310" r:id="rId27"/>
    <p:sldId id="311" r:id="rId28"/>
    <p:sldId id="314" r:id="rId29"/>
    <p:sldId id="313" r:id="rId30"/>
    <p:sldId id="315" r:id="rId31"/>
    <p:sldId id="290" r:id="rId32"/>
    <p:sldId id="297" r:id="rId33"/>
    <p:sldId id="316" r:id="rId34"/>
    <p:sldId id="317" r:id="rId35"/>
    <p:sldId id="318" r:id="rId36"/>
    <p:sldId id="319" r:id="rId37"/>
    <p:sldId id="301" r:id="rId38"/>
    <p:sldId id="302" r:id="rId39"/>
    <p:sldId id="304" r:id="rId40"/>
    <p:sldId id="305" r:id="rId41"/>
    <p:sldId id="268" r:id="rId42"/>
    <p:sldId id="269" r:id="rId43"/>
    <p:sldId id="286" r:id="rId44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53E"/>
    <a:srgbClr val="D9D8D4"/>
    <a:srgbClr val="C6C3BE"/>
    <a:srgbClr val="AEA9A3"/>
    <a:srgbClr val="665C52"/>
    <a:srgbClr val="DCD0C4"/>
    <a:srgbClr val="CBB6A3"/>
    <a:srgbClr val="B4967C"/>
    <a:srgbClr val="713905"/>
    <a:srgbClr val="F9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1768" autoAdjust="0"/>
  </p:normalViewPr>
  <p:slideViewPr>
    <p:cSldViewPr snapToGrid="0" snapToObjects="1" showGuides="1"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EF38A-A62E-439A-89F7-5F4B4EF8B316}" type="datetimeFigureOut">
              <a:rPr lang="es-CL" smtClean="0"/>
              <a:t>19-02-2020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74742-11F1-4065-8FEB-52F2000004E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2479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3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19/02/2020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  <p:pic>
        <p:nvPicPr>
          <p:cNvPr id="7" name="Imagen 6" descr="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0" name="Imagen 9" descr="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6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4" name="Imagen 3" descr="7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445F-D772-5243-A7D6-03077CD255FB}" type="datetimeFigureOut">
              <a:rPr lang="es-ES_tradnl" smtClean="0"/>
              <a:pPr/>
              <a:t>19/02/2020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4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9" name="Imagen 8" descr="15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Encabezado de sección 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67377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0575" y="0"/>
            <a:ext cx="4543425" cy="6858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297121"/>
            <a:ext cx="6616700" cy="1107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pt institucional-actualizado[1]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43416" cy="678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1748454" y="-27988"/>
            <a:ext cx="17311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8000" b="1" dirty="0">
                <a:solidFill>
                  <a:srgbClr val="2871B4"/>
                </a:solidFill>
                <a:latin typeface="Myriad Pro"/>
                <a:cs typeface="Myriad Pro"/>
              </a:rPr>
              <a:t>16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8" name="Imagen 7" descr="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6" name="Imagen 5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7" name="Imagen 6" descr="3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175" y="0"/>
            <a:ext cx="4568825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14" name="Rectángulo 13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ectángulo 15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Rectángulo 16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17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445F-D772-5243-A7D6-03077CD255FB}" type="datetimeFigureOut">
              <a:rPr lang="es-ES_tradnl" smtClean="0"/>
              <a:pPr/>
              <a:t>19/02/2020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95B4F-20A2-A94E-9404-7FBE1821C2DD}" type="slidenum">
              <a:rPr lang="es-ES_tradnl" smtClean="0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7" r:id="rId7"/>
    <p:sldLayoutId id="2147483667" r:id="rId8"/>
    <p:sldLayoutId id="2147483678" r:id="rId9"/>
    <p:sldLayoutId id="2147483672" r:id="rId10"/>
    <p:sldLayoutId id="2147483679" r:id="rId11"/>
    <p:sldLayoutId id="2147483673" r:id="rId12"/>
    <p:sldLayoutId id="2147483680" r:id="rId13"/>
    <p:sldLayoutId id="2147483674" r:id="rId14"/>
    <p:sldLayoutId id="2147483681" r:id="rId15"/>
    <p:sldLayoutId id="2147483675" r:id="rId16"/>
    <p:sldLayoutId id="2147483682" r:id="rId17"/>
    <p:sldLayoutId id="2147483676" r:id="rId18"/>
    <p:sldLayoutId id="2147483683" r:id="rId19"/>
    <p:sldLayoutId id="2147483670" r:id="rId20"/>
    <p:sldLayoutId id="2147483684" r:id="rId21"/>
    <p:sldLayoutId id="2147483671" r:id="rId22"/>
    <p:sldLayoutId id="2147483685" r:id="rId23"/>
    <p:sldLayoutId id="2147483686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737419" y="3694012"/>
            <a:ext cx="31956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800" dirty="0"/>
              <a:t>Finalizando los Requerimientos del Software.</a:t>
            </a:r>
            <a:endParaRPr lang="es-ES_tradnl" sz="2800" b="1" dirty="0">
              <a:solidFill>
                <a:srgbClr val="0A253E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55321" y="1496794"/>
            <a:ext cx="8208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Para</a:t>
            </a:r>
            <a:r>
              <a:rPr lang="es-CL" sz="2400" b="1" dirty="0"/>
              <a:t> </a:t>
            </a:r>
            <a:r>
              <a:rPr lang="es-CL" sz="2400" dirty="0"/>
              <a:t>realizar el </a:t>
            </a:r>
            <a:r>
              <a:rPr lang="es-CL" sz="2400" b="1" dirty="0"/>
              <a:t>proceso ingeniería de requisitos</a:t>
            </a:r>
            <a:r>
              <a:rPr lang="es-CL" sz="2400" dirty="0"/>
              <a:t>, podemos utilizar  </a:t>
            </a:r>
            <a:r>
              <a:rPr lang="es-CL" sz="2400" b="1" dirty="0"/>
              <a:t>lineamientos y formatos definidos por estándares o por la industria</a:t>
            </a:r>
            <a:r>
              <a:rPr lang="es-CL" sz="2400" dirty="0"/>
              <a:t>, tales como el </a:t>
            </a:r>
            <a:r>
              <a:rPr lang="es-CL" sz="2400" b="1" dirty="0"/>
              <a:t>estándar ISO/EIC/IEEE 29148 de Ingeniería de Requisitos </a:t>
            </a:r>
            <a:endParaRPr lang="es-ES_tradnl" sz="23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65" y="5257800"/>
            <a:ext cx="1169703" cy="8410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D0988C1E-CCB6-44EC-9227-483B5F61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16" y="3667677"/>
            <a:ext cx="5824565" cy="21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8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987" y="1197893"/>
            <a:ext cx="874579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100" dirty="0"/>
              <a:t>El estándar ISO/EIC/IEEE 29148</a:t>
            </a:r>
            <a:r>
              <a:rPr lang="es-CL" sz="2100" b="1" dirty="0"/>
              <a:t> </a:t>
            </a:r>
            <a:r>
              <a:rPr lang="es-CL" sz="2100" dirty="0"/>
              <a:t>considera procesos en</a:t>
            </a:r>
            <a:r>
              <a:rPr lang="es-CL" sz="2100" b="1" dirty="0"/>
              <a:t> </a:t>
            </a:r>
            <a:r>
              <a:rPr lang="es-CL" sz="2100" dirty="0"/>
              <a:t>varias perspectivas</a:t>
            </a:r>
            <a:r>
              <a:rPr lang="es-CL" sz="2100" b="1" dirty="0"/>
              <a:t>, </a:t>
            </a:r>
            <a:r>
              <a:rPr lang="es-CL" sz="2100" dirty="0"/>
              <a:t>incluye la </a:t>
            </a:r>
            <a:r>
              <a:rPr lang="es-CL" sz="2100" b="1" dirty="0"/>
              <a:t>visión de negocio </a:t>
            </a:r>
            <a:r>
              <a:rPr lang="es-CL" sz="2100" dirty="0"/>
              <a:t>de los interesados, la visión del sistema y la </a:t>
            </a:r>
            <a:r>
              <a:rPr lang="es-CL" sz="2100" b="1" dirty="0"/>
              <a:t>visión del software</a:t>
            </a:r>
            <a:r>
              <a:rPr lang="es-CL" sz="2100" dirty="0"/>
              <a:t> como aspecto más específico, relacionados con el diseño lógico, la </a:t>
            </a:r>
            <a:r>
              <a:rPr lang="es-CL" sz="2100" b="1" dirty="0"/>
              <a:t>arquitectura</a:t>
            </a:r>
            <a:r>
              <a:rPr lang="es-CL" sz="2100" dirty="0"/>
              <a:t>, </a:t>
            </a:r>
            <a:r>
              <a:rPr lang="es-CL" sz="2100" b="1" dirty="0"/>
              <a:t>seguridad, operación y otros, </a:t>
            </a:r>
            <a:r>
              <a:rPr lang="es-CL" sz="2100" dirty="0"/>
              <a:t>definiendo una estructura de documentación mucho más completa.</a:t>
            </a:r>
            <a:endParaRPr lang="es-ES_tradnl" sz="2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42" y="3240121"/>
            <a:ext cx="6327058" cy="35589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6C1FF2AC-3D8A-4692-BF36-D9BFC62786CA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15649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987" y="1197893"/>
            <a:ext cx="87457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200" dirty="0"/>
              <a:t>En cada ámbito se realizan </a:t>
            </a:r>
            <a:r>
              <a:rPr lang="es-CL" sz="2200" b="1" dirty="0"/>
              <a:t>procesos de definición de requisitos</a:t>
            </a:r>
            <a:r>
              <a:rPr lang="es-CL" sz="2200" dirty="0"/>
              <a:t>, los que generan entregables que son necesarios como </a:t>
            </a:r>
            <a:r>
              <a:rPr lang="es-CL" sz="2200" b="1" dirty="0"/>
              <a:t>entrada a los procesos</a:t>
            </a:r>
            <a:r>
              <a:rPr lang="es-CL" sz="2200" dirty="0"/>
              <a:t> y trabajan en conjunto para </a:t>
            </a:r>
            <a:r>
              <a:rPr lang="es-CL" sz="2200" b="1" dirty="0"/>
              <a:t>apoyar la ingeniería de requisitos.</a:t>
            </a:r>
            <a:endParaRPr lang="es-ES_tradnl" sz="2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55" y="2606410"/>
            <a:ext cx="7359445" cy="413968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8CFC3C82-D171-494D-8BDD-13EC2087E757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411018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987" y="2139865"/>
            <a:ext cx="61063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dirty="0"/>
              <a:t>Para documentar la </a:t>
            </a:r>
            <a:r>
              <a:rPr lang="es-CL" sz="2400" b="1" dirty="0"/>
              <a:t>visión de negocio</a:t>
            </a:r>
            <a:r>
              <a:rPr lang="es-CL" sz="2400" dirty="0"/>
              <a:t>, el estándar define documentar los Requerimientos de los interesados o </a:t>
            </a:r>
            <a:r>
              <a:rPr lang="es-CL" sz="2400" b="1" dirty="0" err="1"/>
              <a:t>StRS</a:t>
            </a:r>
            <a:r>
              <a:rPr lang="es-CL" sz="2400" b="1" dirty="0"/>
              <a:t>, </a:t>
            </a:r>
            <a:r>
              <a:rPr lang="es-CL" sz="2400" dirty="0"/>
              <a:t>que significa </a:t>
            </a:r>
            <a:r>
              <a:rPr lang="es-CL" sz="2400" b="1" dirty="0"/>
              <a:t>St</a:t>
            </a:r>
            <a:r>
              <a:rPr lang="es-CL" sz="2400" dirty="0"/>
              <a:t>akeholder </a:t>
            </a:r>
            <a:r>
              <a:rPr lang="es-CL" sz="2400" b="1" dirty="0" err="1"/>
              <a:t>R</a:t>
            </a:r>
            <a:r>
              <a:rPr lang="es-CL" sz="2400" dirty="0" err="1"/>
              <a:t>equirements</a:t>
            </a:r>
            <a:r>
              <a:rPr lang="es-CL" sz="2400" dirty="0"/>
              <a:t> </a:t>
            </a:r>
            <a:r>
              <a:rPr lang="es-CL" sz="2400" b="1" dirty="0" err="1"/>
              <a:t>S</a:t>
            </a:r>
            <a:r>
              <a:rPr lang="es-CL" sz="2400" dirty="0" err="1"/>
              <a:t>pecification</a:t>
            </a:r>
            <a:r>
              <a:rPr lang="es-CL" sz="2400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dirty="0"/>
              <a:t>Para documentar la </a:t>
            </a:r>
            <a:r>
              <a:rPr lang="es-CL" sz="2400" b="1" dirty="0"/>
              <a:t>visión del sistema</a:t>
            </a:r>
            <a:r>
              <a:rPr lang="es-CL" sz="2400" dirty="0"/>
              <a:t>, el estándar define documentar los Requerimientos del Sistema o </a:t>
            </a:r>
            <a:r>
              <a:rPr lang="es-CL" sz="2400" b="1" dirty="0" err="1"/>
              <a:t>SyRS</a:t>
            </a:r>
            <a:r>
              <a:rPr lang="es-CL" sz="2400" b="1" dirty="0"/>
              <a:t> </a:t>
            </a:r>
            <a:r>
              <a:rPr lang="es-CL" sz="2400" dirty="0"/>
              <a:t>que significa </a:t>
            </a:r>
            <a:r>
              <a:rPr lang="es-CL" sz="2400" b="1" dirty="0" err="1"/>
              <a:t>Sy</a:t>
            </a:r>
            <a:r>
              <a:rPr lang="es-CL" sz="2400" dirty="0" err="1"/>
              <a:t>stem</a:t>
            </a:r>
            <a:r>
              <a:rPr lang="es-CL" sz="2400" dirty="0"/>
              <a:t> </a:t>
            </a:r>
            <a:r>
              <a:rPr lang="es-CL" sz="2400" b="1" dirty="0" err="1"/>
              <a:t>R</a:t>
            </a:r>
            <a:r>
              <a:rPr lang="es-CL" sz="2400" dirty="0" err="1"/>
              <a:t>equirements</a:t>
            </a:r>
            <a:r>
              <a:rPr lang="es-CL" sz="2400" dirty="0"/>
              <a:t> </a:t>
            </a:r>
            <a:r>
              <a:rPr lang="es-CL" sz="2400" b="1" dirty="0" err="1"/>
              <a:t>S</a:t>
            </a:r>
            <a:r>
              <a:rPr lang="es-CL" sz="2400" dirty="0" err="1"/>
              <a:t>pecification</a:t>
            </a:r>
            <a:r>
              <a:rPr lang="es-CL" sz="2400" dirty="0"/>
              <a:t>. </a:t>
            </a:r>
            <a:endParaRPr lang="es-ES_tradnl" sz="2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0CFB645-3AC0-45D7-81EB-1B2B7C43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986" y="2161172"/>
            <a:ext cx="2122371" cy="175310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D66348B2-9428-4CA0-A526-8246475E8206}"/>
              </a:ext>
            </a:extLst>
          </p:cNvPr>
          <p:cNvSpPr/>
          <p:nvPr/>
        </p:nvSpPr>
        <p:spPr>
          <a:xfrm>
            <a:off x="425115" y="1215815"/>
            <a:ext cx="8033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ISO/EIC/IEEE 29148</a:t>
            </a:r>
            <a:r>
              <a:rPr lang="es-CL" sz="2400" b="1" dirty="0"/>
              <a:t> </a:t>
            </a:r>
            <a:r>
              <a:rPr lang="es-CL" sz="2400" dirty="0"/>
              <a:t>establece </a:t>
            </a:r>
            <a:r>
              <a:rPr lang="es-CL" sz="2400" b="1" dirty="0"/>
              <a:t>3 entregables </a:t>
            </a:r>
            <a:r>
              <a:rPr lang="es-CL" sz="2400" dirty="0"/>
              <a:t>para considerar las diferentes </a:t>
            </a:r>
            <a:r>
              <a:rPr lang="es-CL" sz="2400" b="1" dirty="0"/>
              <a:t>visiones</a:t>
            </a:r>
            <a:r>
              <a:rPr lang="es-CL" sz="2400" dirty="0"/>
              <a:t> </a:t>
            </a:r>
            <a:r>
              <a:rPr lang="es-CL" sz="2400" b="1" dirty="0"/>
              <a:t>de los requerimientos</a:t>
            </a:r>
            <a:r>
              <a:rPr lang="es-CL" sz="2400" dirty="0"/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895E6309-23B2-4B03-98C9-782D77F06E04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  <p:pic>
        <p:nvPicPr>
          <p:cNvPr id="1026" name="Picture 2" descr="https://s3.amazonaws.com/s3.timetoast.com/public/uploads/photos/9053702/images.jpeg">
            <a:extLst>
              <a:ext uri="{FF2B5EF4-FFF2-40B4-BE49-F238E27FC236}">
                <a16:creationId xmlns:a16="http://schemas.microsoft.com/office/drawing/2014/main" xmlns="" id="{4CE2610F-9C06-4012-8B35-912EC3493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97" y="4440654"/>
            <a:ext cx="2499003" cy="14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55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1226" y="1614470"/>
            <a:ext cx="48641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Para documentar la </a:t>
            </a:r>
            <a:r>
              <a:rPr lang="es-CL" sz="2400" b="1" dirty="0"/>
              <a:t>visión más específica del software</a:t>
            </a:r>
            <a:r>
              <a:rPr lang="es-CL" sz="2400" dirty="0"/>
              <a:t>, define el documento Requerimientos del Software o </a:t>
            </a:r>
            <a:r>
              <a:rPr lang="es-CL" sz="2400" b="1" dirty="0"/>
              <a:t>SRS </a:t>
            </a:r>
            <a:r>
              <a:rPr lang="es-CL" sz="2400" dirty="0"/>
              <a:t>que significa Software </a:t>
            </a:r>
            <a:r>
              <a:rPr lang="es-CL" sz="2400" dirty="0" err="1"/>
              <a:t>Requirements</a:t>
            </a:r>
            <a:r>
              <a:rPr lang="es-CL" sz="2400" dirty="0"/>
              <a:t> </a:t>
            </a:r>
            <a:r>
              <a:rPr lang="es-CL" sz="2400" dirty="0" err="1"/>
              <a:t>Specification</a:t>
            </a:r>
            <a:r>
              <a:rPr lang="es-CL" sz="2400" dirty="0"/>
              <a:t>.</a:t>
            </a:r>
          </a:p>
          <a:p>
            <a:pPr algn="just"/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D183021C-8BBE-4130-BD02-A041FC8B0426}"/>
              </a:ext>
            </a:extLst>
          </p:cNvPr>
          <p:cNvSpPr/>
          <p:nvPr/>
        </p:nvSpPr>
        <p:spPr>
          <a:xfrm>
            <a:off x="401053" y="4204174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El trabajo conjunto de estos </a:t>
            </a:r>
            <a:r>
              <a:rPr lang="es-CL" sz="2400" b="1" dirty="0"/>
              <a:t>procesos</a:t>
            </a:r>
            <a:r>
              <a:rPr lang="es-CL" sz="2400" dirty="0"/>
              <a:t> y </a:t>
            </a:r>
            <a:r>
              <a:rPr lang="es-CL" sz="2400" b="1" dirty="0"/>
              <a:t>documentos,</a:t>
            </a:r>
            <a:r>
              <a:rPr lang="es-CL" sz="2400" dirty="0"/>
              <a:t> son una guía para poder enfrentar la </a:t>
            </a:r>
            <a:r>
              <a:rPr lang="es-CL" sz="2400" b="1" dirty="0"/>
              <a:t>ingeniería de requisitos</a:t>
            </a:r>
            <a:r>
              <a:rPr lang="es-CL" sz="2400" dirty="0"/>
              <a:t>, es posible que determinadas organizaciones realicen </a:t>
            </a:r>
            <a:r>
              <a:rPr lang="es-CL" sz="2400" b="1" dirty="0"/>
              <a:t>adaptaciones ajustadas a su realidad o necesidades </a:t>
            </a:r>
            <a:endParaRPr lang="es-ES_tradnl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oncepto.de/wp-content/uploads/2018/09/Software-Libre1-e1536932876688.jpg">
            <a:extLst>
              <a:ext uri="{FF2B5EF4-FFF2-40B4-BE49-F238E27FC236}">
                <a16:creationId xmlns:a16="http://schemas.microsoft.com/office/drawing/2014/main" xmlns="" id="{58D823E2-7062-4CA8-93E8-EDF75E98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78" y="1672467"/>
            <a:ext cx="3513222" cy="175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1998FEFB-FB8B-42AF-91A7-11C07D9FE285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316752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1" y="1401097"/>
            <a:ext cx="8530585" cy="479845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E8E5A5CC-8DB9-4ACB-A180-47F9D1846A5C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</p:spTree>
    <p:extLst>
      <p:ext uri="{BB962C8B-B14F-4D97-AF65-F5344CB8AC3E}">
        <p14:creationId xmlns:p14="http://schemas.microsoft.com/office/powerpoint/2010/main" val="133864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1226" y="1192597"/>
            <a:ext cx="87457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La especificación de los requerimientos desde las 3 visiones implica 3 procesos principales: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3"/>
          <a:stretch/>
        </p:blipFill>
        <p:spPr>
          <a:xfrm>
            <a:off x="0" y="2356234"/>
            <a:ext cx="8745794" cy="330916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247C737-15B1-4E13-BFF8-19E101DFD357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Estándar para Requerimientos de Software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5D45134-D16D-426B-9454-FF6DF4351A52}"/>
              </a:ext>
            </a:extLst>
          </p:cNvPr>
          <p:cNvSpPr txBox="1"/>
          <p:nvPr/>
        </p:nvSpPr>
        <p:spPr>
          <a:xfrm>
            <a:off x="1919250" y="2623024"/>
            <a:ext cx="5670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b="1" dirty="0"/>
              <a:t>Definición de los requerimientos de los </a:t>
            </a:r>
            <a:r>
              <a:rPr lang="es-CL" sz="2000" b="1" dirty="0" err="1"/>
              <a:t>Stakeholder</a:t>
            </a:r>
            <a:endParaRPr lang="es-CL" sz="2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0C94B202-E273-47EF-8F11-43767130BF36}"/>
              </a:ext>
            </a:extLst>
          </p:cNvPr>
          <p:cNvSpPr txBox="1"/>
          <p:nvPr/>
        </p:nvSpPr>
        <p:spPr>
          <a:xfrm>
            <a:off x="1919250" y="3628944"/>
            <a:ext cx="546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/>
              <a:t>Definición de los requerimientos del Sistema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15C7BF79-9B72-4A5F-965F-8D9D14EC6E12}"/>
              </a:ext>
            </a:extLst>
          </p:cNvPr>
          <p:cNvSpPr txBox="1"/>
          <p:nvPr/>
        </p:nvSpPr>
        <p:spPr>
          <a:xfrm>
            <a:off x="1919250" y="4633797"/>
            <a:ext cx="546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/>
              <a:t>Definición de los requerimientos del Software</a:t>
            </a:r>
          </a:p>
        </p:txBody>
      </p:sp>
    </p:spTree>
    <p:extLst>
      <p:ext uri="{BB962C8B-B14F-4D97-AF65-F5344CB8AC3E}">
        <p14:creationId xmlns:p14="http://schemas.microsoft.com/office/powerpoint/2010/main" val="7464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909B8E38-5DBD-49E5-81F6-595CD678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483642" cy="4525963"/>
          </a:xfrm>
        </p:spPr>
        <p:txBody>
          <a:bodyPr>
            <a:normAutofit/>
          </a:bodyPr>
          <a:lstStyle/>
          <a:p>
            <a:pPr algn="just"/>
            <a:r>
              <a:rPr lang="es-CL" sz="2400" dirty="0"/>
              <a:t>Se deben identificar los interesados en el sistema y su clasificación.</a:t>
            </a:r>
          </a:p>
          <a:p>
            <a:pPr algn="just"/>
            <a:r>
              <a:rPr lang="es-CL" sz="2400" dirty="0"/>
              <a:t>Definir las restricciones del sistema, acuerdos existentes, decisiones de gestión y decisiones técnicas.</a:t>
            </a:r>
          </a:p>
          <a:p>
            <a:pPr algn="just"/>
            <a:r>
              <a:rPr lang="es-CL" sz="2400" dirty="0"/>
              <a:t>Se deben señalar los servicios requeridos correspondientes a escenarios, entornos operativos y de soporte de forma preliminar y de alto nivel.</a:t>
            </a:r>
          </a:p>
          <a:p>
            <a:pPr algn="just"/>
            <a:r>
              <a:rPr lang="en-US" sz="2400" dirty="0" err="1"/>
              <a:t>Identificar</a:t>
            </a:r>
            <a:r>
              <a:rPr lang="en-US" sz="2400" dirty="0"/>
              <a:t> la </a:t>
            </a:r>
            <a:r>
              <a:rPr lang="en-US" sz="2400" dirty="0" err="1"/>
              <a:t>interacción</a:t>
            </a:r>
            <a:r>
              <a:rPr lang="en-US" sz="2400" dirty="0"/>
              <a:t> de los </a:t>
            </a:r>
            <a:r>
              <a:rPr lang="en-US" sz="2400" dirty="0" err="1"/>
              <a:t>usuarios</a:t>
            </a:r>
            <a:r>
              <a:rPr lang="en-US" sz="2400" dirty="0"/>
              <a:t> con el Sistema</a:t>
            </a:r>
          </a:p>
          <a:p>
            <a:pPr algn="just"/>
            <a:r>
              <a:rPr lang="en-US" sz="2400" dirty="0" err="1"/>
              <a:t>Analizar</a:t>
            </a:r>
            <a:r>
              <a:rPr lang="en-US" sz="2400" dirty="0"/>
              <a:t> el conjunto </a:t>
            </a:r>
            <a:r>
              <a:rPr lang="en-US" sz="2400" dirty="0" err="1"/>
              <a:t>completo</a:t>
            </a:r>
            <a:r>
              <a:rPr lang="en-US" sz="2400" dirty="0"/>
              <a:t> de requisites de stakeholder </a:t>
            </a:r>
            <a:r>
              <a:rPr lang="en-US" sz="2400" dirty="0" err="1"/>
              <a:t>obtenidos</a:t>
            </a:r>
            <a:r>
              <a:rPr lang="en-US" sz="2400" dirty="0"/>
              <a:t>.</a:t>
            </a:r>
          </a:p>
          <a:p>
            <a:pPr algn="just"/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BB3F955-6995-4FA5-A589-EB90D6FE6003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chemeClr val="bg1"/>
                </a:solidFill>
              </a:rPr>
              <a:t>Proceso de definición de los requerimientos de los </a:t>
            </a:r>
            <a:r>
              <a:rPr lang="es-CL" sz="2400" b="1" dirty="0" err="1">
                <a:solidFill>
                  <a:schemeClr val="bg1"/>
                </a:solidFill>
              </a:rPr>
              <a:t>Stakeholder</a:t>
            </a:r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5720ECB5-55AF-4DCE-829C-ECACBACD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88" y="4871764"/>
            <a:ext cx="1999907" cy="19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57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9F22F75F-3DD2-4724-AE96-AA40FB377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9412"/>
            <a:ext cx="8229600" cy="4826752"/>
          </a:xfrm>
        </p:spPr>
        <p:txBody>
          <a:bodyPr>
            <a:normAutofit/>
          </a:bodyPr>
          <a:lstStyle/>
          <a:p>
            <a:r>
              <a:rPr lang="es-ES_tradnl" sz="2400" dirty="0"/>
              <a:t>Propuesta de contenidos de un Documento </a:t>
            </a:r>
            <a:r>
              <a:rPr lang="es-ES_tradnl" sz="2400" dirty="0" err="1"/>
              <a:t>StRS</a:t>
            </a:r>
            <a:r>
              <a:rPr lang="es-ES_tradnl" sz="2400" dirty="0"/>
              <a:t>.</a:t>
            </a:r>
            <a:endParaRPr lang="es-CL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9D132FA-B5A2-4C59-948D-27D279286B0A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 los </a:t>
            </a:r>
            <a:r>
              <a:rPr lang="es-CL" sz="2400" b="1" dirty="0" err="1">
                <a:solidFill>
                  <a:schemeClr val="bg1"/>
                </a:solidFill>
              </a:rPr>
              <a:t>Stakeholders</a:t>
            </a:r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207B6D6E-1B5C-4119-8216-A939808EE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32215" r="46334" b="11165"/>
          <a:stretch/>
        </p:blipFill>
        <p:spPr>
          <a:xfrm>
            <a:off x="2956560" y="2069084"/>
            <a:ext cx="4099560" cy="40570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124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86D361D9-146B-404D-AFA5-A1A29CC4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sz="2400" dirty="0"/>
              <a:t>Lectura (entrega) del caso Agencia de Turismo.</a:t>
            </a:r>
          </a:p>
          <a:p>
            <a:pPr algn="just"/>
            <a:r>
              <a:rPr lang="es-ES_tradnl" sz="2400" dirty="0"/>
              <a:t>En este caso podemos observar que existe una </a:t>
            </a:r>
            <a:r>
              <a:rPr lang="es-ES_tradnl" sz="2400" b="1" dirty="0"/>
              <a:t>necesidad de negocio y una solicitud de solución a través del desarrollo de un sistema de software</a:t>
            </a:r>
            <a:r>
              <a:rPr lang="es-ES_tradnl" sz="2400" dirty="0"/>
              <a:t>, de esta solicitud podemos  identificar: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2400" dirty="0">
                <a:solidFill>
                  <a:srgbClr val="FF0000"/>
                </a:solidFill>
              </a:rPr>
              <a:t>Descripción General del negocio: </a:t>
            </a:r>
          </a:p>
          <a:p>
            <a:pPr lvl="1" algn="just"/>
            <a:r>
              <a:rPr lang="es-CL" sz="2000" dirty="0"/>
              <a:t>venta de servicios de turismo que incluyen viajes, estadía y actividades en paquetes turísticos.  </a:t>
            </a:r>
            <a:endParaRPr lang="es-ES_tradnl" sz="2000" dirty="0"/>
          </a:p>
          <a:p>
            <a:pPr algn="just"/>
            <a:r>
              <a:rPr lang="es-ES_tradnl" sz="2400" dirty="0">
                <a:solidFill>
                  <a:srgbClr val="FF0000"/>
                </a:solidFill>
              </a:rPr>
              <a:t>Partes interesadas (</a:t>
            </a:r>
            <a:r>
              <a:rPr lang="es-ES_tradnl" sz="2400" dirty="0" err="1">
                <a:solidFill>
                  <a:srgbClr val="FF0000"/>
                </a:solidFill>
              </a:rPr>
              <a:t>stakeholders</a:t>
            </a:r>
            <a:r>
              <a:rPr lang="es-ES_tradnl" sz="2400" dirty="0">
                <a:solidFill>
                  <a:srgbClr val="FF0000"/>
                </a:solidFill>
              </a:rPr>
              <a:t>): </a:t>
            </a:r>
          </a:p>
          <a:p>
            <a:pPr lvl="1" algn="just"/>
            <a:r>
              <a:rPr lang="es-ES_tradnl" sz="2000" dirty="0"/>
              <a:t>Ejecutivos de ventas, Directorio, Clientes, Tesorería.</a:t>
            </a:r>
          </a:p>
          <a:p>
            <a:pPr algn="just"/>
            <a:endParaRPr lang="es-ES_tradnl" sz="2400" dirty="0"/>
          </a:p>
          <a:p>
            <a:pPr algn="just"/>
            <a:endParaRPr lang="es-ES_tradnl" sz="2400" dirty="0"/>
          </a:p>
          <a:p>
            <a:pPr algn="just"/>
            <a:endParaRPr lang="es-ES_tradnl" sz="2400" dirty="0"/>
          </a:p>
          <a:p>
            <a:pPr algn="just"/>
            <a:endParaRPr lang="es-ES_tradn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33D6225A-A411-4991-BB9A-BED6D0E7FF6E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de Requisitos de los </a:t>
            </a:r>
            <a:r>
              <a:rPr lang="es-CL" sz="2400" b="1" dirty="0" err="1">
                <a:solidFill>
                  <a:schemeClr val="bg1"/>
                </a:solidFill>
              </a:rPr>
              <a:t>Stakeholders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42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 idx="4294967295"/>
          </p:nvPr>
        </p:nvSpPr>
        <p:spPr>
          <a:xfrm>
            <a:off x="173551" y="2721487"/>
            <a:ext cx="4088734" cy="2459038"/>
          </a:xfrm>
          <a:prstGeom prst="rect">
            <a:avLst/>
          </a:prstGeom>
          <a:noFill/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CL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  <a:endParaRPr lang="es-CL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95327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86D361D9-146B-404D-AFA5-A1A29CC4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ES_tradnl" sz="2400" dirty="0">
                <a:solidFill>
                  <a:srgbClr val="FF0000"/>
                </a:solidFill>
              </a:rPr>
              <a:t>Objetivos a  nivel de negocio: </a:t>
            </a:r>
          </a:p>
          <a:p>
            <a:pPr lvl="1"/>
            <a:r>
              <a:rPr lang="es-CL" sz="2000" dirty="0"/>
              <a:t>trasparentar la venta de paquetes turísticos y otorgar mayor confianza a los clientes.</a:t>
            </a:r>
            <a:endParaRPr lang="es-ES_tradnl" sz="2000" dirty="0"/>
          </a:p>
          <a:p>
            <a:r>
              <a:rPr lang="es-ES_tradnl" sz="2400" dirty="0">
                <a:solidFill>
                  <a:srgbClr val="FF0000"/>
                </a:solidFill>
              </a:rPr>
              <a:t>Proceso de negocio involucrado: </a:t>
            </a:r>
          </a:p>
          <a:p>
            <a:pPr lvl="1"/>
            <a:r>
              <a:rPr lang="es-ES_tradnl" sz="2000" dirty="0"/>
              <a:t>Venta de Viajes de Estudio.</a:t>
            </a:r>
          </a:p>
          <a:p>
            <a:r>
              <a:rPr lang="es-ES_tradnl" sz="2400" dirty="0">
                <a:solidFill>
                  <a:srgbClr val="FF0000"/>
                </a:solidFill>
              </a:rPr>
              <a:t>Concepto de operación: </a:t>
            </a:r>
          </a:p>
          <a:p>
            <a:pPr lvl="1"/>
            <a:r>
              <a:rPr lang="es-ES_tradnl" sz="2000" dirty="0"/>
              <a:t>Operación normal en sucursales y casa matriz en horarios de oficina y para consulta de clientes 24 horas </a:t>
            </a:r>
            <a:r>
              <a:rPr lang="es-ES_tradnl" sz="2000" dirty="0" err="1"/>
              <a:t>on</a:t>
            </a:r>
            <a:r>
              <a:rPr lang="es-ES_tradnl" sz="2000" dirty="0"/>
              <a:t> line.</a:t>
            </a:r>
          </a:p>
          <a:p>
            <a:r>
              <a:rPr lang="es-ES_tradnl" sz="2400" dirty="0">
                <a:solidFill>
                  <a:srgbClr val="FF0000"/>
                </a:solidFill>
              </a:rPr>
              <a:t>Escenario en que operará el sistema: </a:t>
            </a:r>
          </a:p>
          <a:p>
            <a:pPr lvl="1"/>
            <a:r>
              <a:rPr lang="es-ES_tradnl" sz="2000" dirty="0"/>
              <a:t>Venta de paquetes turísticos para giras de estudio. </a:t>
            </a:r>
          </a:p>
          <a:p>
            <a:r>
              <a:rPr lang="es-ES_tradnl" sz="2400" dirty="0">
                <a:solidFill>
                  <a:srgbClr val="FF0000"/>
                </a:solidFill>
              </a:rPr>
              <a:t>Restricciones del sistema: </a:t>
            </a:r>
          </a:p>
          <a:p>
            <a:pPr lvl="1"/>
            <a:r>
              <a:rPr lang="es-ES_tradnl" sz="2000" dirty="0"/>
              <a:t>El sistema no permitirá contratar servicios </a:t>
            </a:r>
            <a:r>
              <a:rPr lang="es-ES_tradnl" sz="2000" dirty="0" err="1"/>
              <a:t>on</a:t>
            </a:r>
            <a:r>
              <a:rPr lang="es-ES_tradnl" sz="2000" dirty="0"/>
              <a:t> line, sólo consulta a clientes con contrato, sólo para los usuarios en sucursales o casa matriz se podrá registrar contratos.  Se debe utilizar la infraestructura tecnológica actual.</a:t>
            </a:r>
          </a:p>
          <a:p>
            <a:endParaRPr lang="es-ES_tradnl" sz="2400" dirty="0"/>
          </a:p>
          <a:p>
            <a:endParaRPr lang="es-ES_tradnl" sz="2400" dirty="0"/>
          </a:p>
          <a:p>
            <a:endParaRPr lang="es-ES_tradnl" sz="2400" dirty="0"/>
          </a:p>
          <a:p>
            <a:endParaRPr lang="es-ES_tradnl" sz="2400" dirty="0"/>
          </a:p>
          <a:p>
            <a:endParaRPr lang="es-ES_tradn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33D6225A-A411-4991-BB9A-BED6D0E7FF6E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de Requisitos de los </a:t>
            </a:r>
            <a:r>
              <a:rPr lang="es-CL" sz="2400" b="1" dirty="0" err="1">
                <a:solidFill>
                  <a:schemeClr val="bg1"/>
                </a:solidFill>
              </a:rPr>
              <a:t>Stakeholders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17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617FE989-C682-4ED1-AC1E-52CB11FCD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70309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Se deben identificar las especificaciones técnicas para el sistema respecto del uso previsto con el humano. </a:t>
            </a:r>
          </a:p>
          <a:p>
            <a:pPr algn="just"/>
            <a:r>
              <a:rPr lang="es-CL" sz="2400" dirty="0"/>
              <a:t>Define el sistema de una perspectiva de alto nivel,  requisitos desde la perspectiva del dominio, información general de los objetivos, su entorno y las restricciones, supuestos y requisitos no funcionales. </a:t>
            </a:r>
          </a:p>
          <a:p>
            <a:pPr algn="just"/>
            <a:r>
              <a:rPr lang="es-CL" sz="2400" dirty="0"/>
              <a:t>Puede incluir modelos conceptuales para ilustrar el contexto del sistema, escenarios de uso, las principales entidades de dominio, datos, información y flujos de trabajo.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F5471F71-02F8-41B6-B9F4-0F553AF771ED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Sistema </a:t>
            </a:r>
            <a:r>
              <a:rPr lang="es-CL" sz="2400" b="1" dirty="0" err="1">
                <a:solidFill>
                  <a:schemeClr val="bg1"/>
                </a:solidFill>
              </a:rPr>
              <a:t>SyRS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4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617FE989-C682-4ED1-AC1E-52CB11FCD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0463"/>
            <a:ext cx="8229600" cy="3834336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El propósito es proporcionar una descripción de lo que debe hacer el sistema, respecto de las interacciones con su entorno externo. </a:t>
            </a:r>
          </a:p>
          <a:p>
            <a:pPr algn="just"/>
            <a:r>
              <a:rPr lang="es-CL" sz="2400" dirty="0"/>
              <a:t>Un </a:t>
            </a:r>
            <a:r>
              <a:rPr lang="es-CL" sz="2400" dirty="0" err="1"/>
              <a:t>SyRS</a:t>
            </a:r>
            <a:r>
              <a:rPr lang="es-CL" sz="2400" dirty="0"/>
              <a:t> considera el conjunto de requisitos que constituyen la especificación y su representación, debe ser entendible tanto por el adquirente como por los especialistas 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F5471F71-02F8-41B6-B9F4-0F553AF771ED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Sistema </a:t>
            </a:r>
            <a:r>
              <a:rPr lang="es-CL" sz="2400" b="1" dirty="0" err="1">
                <a:solidFill>
                  <a:schemeClr val="bg1"/>
                </a:solidFill>
              </a:rPr>
              <a:t>SyRS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1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909B8E38-5DBD-49E5-81F6-595CD678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sz="2400" dirty="0"/>
              <a:t>Se deben </a:t>
            </a:r>
            <a:r>
              <a:rPr lang="es-ES_tradnl" sz="2400" dirty="0"/>
              <a:t>definir el alcance del sistema.</a:t>
            </a:r>
          </a:p>
          <a:p>
            <a:pPr algn="just"/>
            <a:r>
              <a:rPr lang="es-ES_tradnl" sz="2400" dirty="0"/>
              <a:t>Especificar los requerimientos de alto nivel </a:t>
            </a:r>
            <a:r>
              <a:rPr lang="en-US" sz="2400" dirty="0"/>
              <a:t>que el </a:t>
            </a:r>
            <a:r>
              <a:rPr lang="en-US" sz="2400" dirty="0" err="1"/>
              <a:t>sistema</a:t>
            </a:r>
            <a:r>
              <a:rPr lang="en-US" sz="2400" dirty="0"/>
              <a:t> debe </a:t>
            </a:r>
            <a:r>
              <a:rPr lang="en-US" sz="2400" dirty="0" err="1"/>
              <a:t>realizar</a:t>
            </a:r>
            <a:r>
              <a:rPr lang="en-US" sz="2400" dirty="0"/>
              <a:t>.</a:t>
            </a:r>
          </a:p>
          <a:p>
            <a:pPr algn="just"/>
            <a:r>
              <a:rPr lang="es-CL" sz="2400" dirty="0"/>
              <a:t>Definir medidas técnicas y de calidad que permitan posteriormente evaluar los logros.</a:t>
            </a:r>
          </a:p>
          <a:p>
            <a:pPr algn="just"/>
            <a:r>
              <a:rPr lang="es-CL" sz="2400" dirty="0"/>
              <a:t>Especificar requisitos relacionados con cualidades críticas, como rendimiento, seguridad, fiabilidad, disponibilidad y soportabilidad.</a:t>
            </a:r>
          </a:p>
          <a:p>
            <a:pPr algn="just"/>
            <a:r>
              <a:rPr lang="en-US" sz="2400" dirty="0" err="1"/>
              <a:t>Análisis</a:t>
            </a:r>
            <a:r>
              <a:rPr lang="en-US" sz="2400" dirty="0"/>
              <a:t> de </a:t>
            </a:r>
            <a:r>
              <a:rPr lang="en-US" sz="2400" dirty="0" err="1"/>
              <a:t>integridad</a:t>
            </a:r>
            <a:r>
              <a:rPr lang="en-US" sz="2400" dirty="0"/>
              <a:t> de los </a:t>
            </a:r>
            <a:r>
              <a:rPr lang="en-US" sz="2400" dirty="0" err="1"/>
              <a:t>requisitos</a:t>
            </a:r>
            <a:r>
              <a:rPr lang="en-US" sz="2400" dirty="0"/>
              <a:t> del </a:t>
            </a:r>
            <a:r>
              <a:rPr lang="en-US" sz="2400" dirty="0" err="1"/>
              <a:t>sistema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 err="1"/>
              <a:t>Demostrar</a:t>
            </a:r>
            <a:r>
              <a:rPr lang="en-US" sz="2400" dirty="0"/>
              <a:t> </a:t>
            </a:r>
            <a:r>
              <a:rPr lang="en-US" sz="2400" dirty="0" err="1"/>
              <a:t>trazabilidad</a:t>
            </a:r>
            <a:r>
              <a:rPr lang="en-US" sz="2400" dirty="0"/>
              <a:t> entre los </a:t>
            </a:r>
            <a:r>
              <a:rPr lang="en-US" sz="2400" dirty="0" err="1"/>
              <a:t>requerimientos</a:t>
            </a:r>
            <a:r>
              <a:rPr lang="en-US" sz="2400" dirty="0"/>
              <a:t> del Sistema y los </a:t>
            </a:r>
            <a:r>
              <a:rPr lang="en-US" sz="2400" dirty="0" err="1"/>
              <a:t>requerimientos</a:t>
            </a:r>
            <a:r>
              <a:rPr lang="en-US" sz="2400" dirty="0"/>
              <a:t> de los stakeholders.</a:t>
            </a:r>
          </a:p>
          <a:p>
            <a:pPr algn="just"/>
            <a:endParaRPr lang="en-US" sz="2400" dirty="0"/>
          </a:p>
          <a:p>
            <a:pPr algn="just"/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BB3F955-6995-4FA5-A589-EB90D6FE6003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Proceso de definición de los requerimientos del Sistema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336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AC79074-B719-4FB2-AA8D-4A5A2533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40" y="2148535"/>
            <a:ext cx="4610100" cy="46291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xmlns="" id="{B25D208A-3993-404C-B500-DC4D2855BD60}"/>
              </a:ext>
            </a:extLst>
          </p:cNvPr>
          <p:cNvSpPr txBox="1">
            <a:spLocks/>
          </p:cNvSpPr>
          <p:nvPr/>
        </p:nvSpPr>
        <p:spPr>
          <a:xfrm>
            <a:off x="457200" y="1497013"/>
            <a:ext cx="822960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Propuesta de contenidos de un Documento </a:t>
            </a:r>
            <a:r>
              <a:rPr lang="es-ES_tradnl" sz="2400" dirty="0" err="1"/>
              <a:t>SyRS</a:t>
            </a:r>
            <a:r>
              <a:rPr lang="es-ES_tradnl" sz="2400" dirty="0"/>
              <a:t>.</a:t>
            </a:r>
            <a:endParaRPr lang="es-CL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3D36AE5E-FC4B-4217-8774-96782649D7EE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Sistema </a:t>
            </a:r>
            <a:r>
              <a:rPr lang="es-CL" sz="2400" b="1" dirty="0" err="1">
                <a:solidFill>
                  <a:schemeClr val="bg1"/>
                </a:solidFill>
              </a:rPr>
              <a:t>SyRS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40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8EE92C54-9786-42C1-B5B3-73471378E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_tradnl" dirty="0"/>
              <a:t>Lectura del caso Agencia de Turismo.</a:t>
            </a:r>
          </a:p>
          <a:p>
            <a:pPr algn="just"/>
            <a:r>
              <a:rPr lang="es-ES_tradnl" dirty="0"/>
              <a:t>En este caso podemos observar que existen requisitos asociados al software, de alto nivel funcionales y no funcionales, de esta solicitud podemos  identificar:</a:t>
            </a:r>
          </a:p>
          <a:p>
            <a:pPr algn="just"/>
            <a:endParaRPr lang="es-C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C720EDD7-2BCE-482C-811E-64CB2661A16C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documento requisitos del sistema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21A1EEB5-B3B7-4699-AAA1-668820A8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L" dirty="0">
                <a:solidFill>
                  <a:srgbClr val="FF0000"/>
                </a:solidFill>
              </a:rPr>
              <a:t>Descripción general del sistema: </a:t>
            </a:r>
          </a:p>
          <a:p>
            <a:pPr lvl="1"/>
            <a:r>
              <a:rPr lang="es-CL" dirty="0"/>
              <a:t>Sistema para gestión de contratos de la agencia de turismo y para entregar información a los clientes.</a:t>
            </a:r>
          </a:p>
          <a:p>
            <a:r>
              <a:rPr lang="es-CL" dirty="0">
                <a:solidFill>
                  <a:srgbClr val="FF0000"/>
                </a:solidFill>
              </a:rPr>
              <a:t>Propósito del sistema : </a:t>
            </a:r>
          </a:p>
          <a:p>
            <a:pPr lvl="1"/>
            <a:r>
              <a:rPr lang="es-CL" dirty="0"/>
              <a:t>Registrar contratos y pagos de giras de estudio y entregar información de sus pagos.</a:t>
            </a:r>
          </a:p>
          <a:p>
            <a:r>
              <a:rPr lang="es-CL" dirty="0">
                <a:solidFill>
                  <a:srgbClr val="FF0000"/>
                </a:solidFill>
              </a:rPr>
              <a:t>Alcance del sistema: </a:t>
            </a:r>
          </a:p>
          <a:p>
            <a:pPr lvl="1"/>
            <a:r>
              <a:rPr lang="es-CL" dirty="0"/>
              <a:t>Registro de contratos y pagos, no considera pagos en línea a clientes. 	 </a:t>
            </a:r>
          </a:p>
          <a:p>
            <a:r>
              <a:rPr lang="es-CL" dirty="0">
                <a:solidFill>
                  <a:srgbClr val="FF0000"/>
                </a:solidFill>
              </a:rPr>
              <a:t>Contexto del sistema: </a:t>
            </a:r>
          </a:p>
          <a:p>
            <a:pPr lvl="1"/>
            <a:r>
              <a:rPr lang="es-CL" dirty="0"/>
              <a:t>Se enmarca en el desarrollo de mejoras a la gestión y debe coexistir con procesos actuales de la empresa.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5A6F4B8C-4F10-4621-B3F2-75BD10FCFB37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documento requisitos del sistema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13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21A1EEB5-B3B7-4699-AAA1-668820A82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958" y="1183105"/>
            <a:ext cx="8414084" cy="4816642"/>
          </a:xfrm>
        </p:spPr>
        <p:txBody>
          <a:bodyPr>
            <a:noAutofit/>
          </a:bodyPr>
          <a:lstStyle/>
          <a:p>
            <a:pPr algn="just"/>
            <a:r>
              <a:rPr lang="es-CL" sz="2400" dirty="0">
                <a:solidFill>
                  <a:srgbClr val="FF0000"/>
                </a:solidFill>
              </a:rPr>
              <a:t>Modos y estados del sistema: </a:t>
            </a:r>
          </a:p>
          <a:p>
            <a:pPr lvl="1" algn="just"/>
            <a:r>
              <a:rPr lang="es-CL" sz="2000" dirty="0"/>
              <a:t>El sistema debe operar </a:t>
            </a:r>
            <a:r>
              <a:rPr lang="es-ES_tradnl" sz="2000" dirty="0"/>
              <a:t>en sucursales y casa matriz en horarios de oficina y para consulta de clientes 24 horas </a:t>
            </a:r>
            <a:r>
              <a:rPr lang="es-ES_tradnl" sz="2000" dirty="0" err="1"/>
              <a:t>on</a:t>
            </a:r>
            <a:r>
              <a:rPr lang="es-ES_tradnl" sz="2000" dirty="0"/>
              <a:t> line.  En caso de problemas el sistema debe operar sólo en modo consulta o dejar de operar en toda modalidad si la situación lo amerita.</a:t>
            </a:r>
          </a:p>
          <a:p>
            <a:pPr algn="just"/>
            <a:r>
              <a:rPr lang="es-CL" sz="2400" dirty="0">
                <a:solidFill>
                  <a:srgbClr val="FF0000"/>
                </a:solidFill>
              </a:rPr>
              <a:t> Características del usuario:  </a:t>
            </a:r>
          </a:p>
          <a:p>
            <a:pPr lvl="1" algn="just"/>
            <a:r>
              <a:rPr lang="es-CL" sz="2000" dirty="0"/>
              <a:t>El usuario del módulo de contratos y pagos es un ejecutivo que debe contar con formación intermedia en uso de computadores y ofimática. El usuario externo debe contar con formación básica en navegación Web.</a:t>
            </a:r>
          </a:p>
          <a:p>
            <a:pPr algn="just"/>
            <a:r>
              <a:rPr lang="es-CL" sz="2400" dirty="0">
                <a:solidFill>
                  <a:srgbClr val="FF0000"/>
                </a:solidFill>
              </a:rPr>
              <a:t>Interfaces del sistema:</a:t>
            </a:r>
          </a:p>
          <a:p>
            <a:pPr lvl="1" algn="just"/>
            <a:r>
              <a:rPr lang="es-CL" sz="2000" dirty="0"/>
              <a:t>Interfaz con hardware de impresión.</a:t>
            </a:r>
          </a:p>
          <a:p>
            <a:pPr lvl="1" algn="just"/>
            <a:r>
              <a:rPr lang="es-CL" sz="2000" dirty="0"/>
              <a:t>Interfaz de software con visor de documentos PDF.</a:t>
            </a:r>
          </a:p>
        </p:txBody>
      </p:sp>
    </p:spTree>
    <p:extLst>
      <p:ext uri="{BB962C8B-B14F-4D97-AF65-F5344CB8AC3E}">
        <p14:creationId xmlns:p14="http://schemas.microsoft.com/office/powerpoint/2010/main" val="2976266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21A1EEB5-B3B7-4699-AAA1-668820A82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Permitir al </a:t>
            </a:r>
            <a:r>
              <a:rPr lang="es-CL" sz="2400" dirty="0">
                <a:solidFill>
                  <a:srgbClr val="92D050"/>
                </a:solidFill>
              </a:rPr>
              <a:t>ejecutivo de ventas</a:t>
            </a:r>
            <a:r>
              <a:rPr lang="es-CL" sz="2400" dirty="0"/>
              <a:t>, registrar y mantener la información del contrato efectuado por el curso, registrando la información necesaria.</a:t>
            </a:r>
          </a:p>
          <a:p>
            <a:pPr algn="just"/>
            <a:r>
              <a:rPr lang="es-CL" sz="2400" dirty="0"/>
              <a:t>Entregar un reporte del estado de la cuenta del alumno, indicando los aportes efectuados y el saldo por completar, de acuerdo con los servicios contratados.</a:t>
            </a:r>
          </a:p>
          <a:p>
            <a:pPr algn="just"/>
            <a:r>
              <a:rPr lang="es-CL" sz="2400" dirty="0"/>
              <a:t>Permitir al </a:t>
            </a:r>
            <a:r>
              <a:rPr lang="es-CL" sz="2400" dirty="0">
                <a:solidFill>
                  <a:srgbClr val="92D050"/>
                </a:solidFill>
              </a:rPr>
              <a:t>personal de la agencia </a:t>
            </a:r>
            <a:r>
              <a:rPr lang="es-CL" sz="2400" dirty="0"/>
              <a:t>y a </a:t>
            </a:r>
            <a:r>
              <a:rPr lang="es-CL" sz="2400" dirty="0">
                <a:solidFill>
                  <a:srgbClr val="92D050"/>
                </a:solidFill>
              </a:rPr>
              <a:t>los apoderados</a:t>
            </a:r>
            <a:r>
              <a:rPr lang="es-CL" sz="2400" dirty="0"/>
              <a:t>, consultar el contrato con sus servicios adicionales contratados.</a:t>
            </a:r>
          </a:p>
          <a:p>
            <a:pPr algn="just"/>
            <a:r>
              <a:rPr lang="es-CL" sz="2400" dirty="0"/>
              <a:t>Se debe poder enviar correos electrónicos al </a:t>
            </a:r>
            <a:r>
              <a:rPr lang="es-CL" sz="2400" dirty="0">
                <a:solidFill>
                  <a:srgbClr val="92D050"/>
                </a:solidFill>
              </a:rPr>
              <a:t>representante del curso</a:t>
            </a:r>
            <a:r>
              <a:rPr lang="es-CL" sz="2400" dirty="0"/>
              <a:t> y al </a:t>
            </a:r>
            <a:r>
              <a:rPr lang="es-CL" sz="2400" dirty="0">
                <a:solidFill>
                  <a:srgbClr val="92D050"/>
                </a:solidFill>
              </a:rPr>
              <a:t>ejecutivo de la agencia</a:t>
            </a:r>
            <a:r>
              <a:rPr lang="es-CL" sz="2400" dirty="0"/>
              <a:t>, cuando se realicen depósitos en la cuenta del curso.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1910177-FE69-4B80-841E-7CDDD3ED1B1B}"/>
              </a:ext>
            </a:extLst>
          </p:cNvPr>
          <p:cNvSpPr/>
          <p:nvPr/>
        </p:nvSpPr>
        <p:spPr>
          <a:xfrm>
            <a:off x="2304661" y="547171"/>
            <a:ext cx="6375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b="1" dirty="0">
                <a:solidFill>
                  <a:schemeClr val="bg1"/>
                </a:solidFill>
              </a:rPr>
              <a:t>Ejemplo Requerimientos funcionales del sistema</a:t>
            </a:r>
          </a:p>
        </p:txBody>
      </p:sp>
    </p:spTree>
    <p:extLst>
      <p:ext uri="{BB962C8B-B14F-4D97-AF65-F5344CB8AC3E}">
        <p14:creationId xmlns:p14="http://schemas.microsoft.com/office/powerpoint/2010/main" val="3387334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21A1EEB5-B3B7-4699-AAA1-668820A8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CL" sz="2400" dirty="0"/>
              <a:t>Para el </a:t>
            </a:r>
            <a:r>
              <a:rPr lang="es-CL" sz="2400" dirty="0">
                <a:solidFill>
                  <a:srgbClr val="92D050"/>
                </a:solidFill>
              </a:rPr>
              <a:t>ejecutivo de la agencia </a:t>
            </a:r>
            <a:r>
              <a:rPr lang="es-CL" sz="2400" dirty="0"/>
              <a:t>se debe permitir consultar los montos depositados por un curso.</a:t>
            </a:r>
          </a:p>
          <a:p>
            <a:pPr algn="just"/>
            <a:r>
              <a:rPr lang="es-CL" sz="2400" dirty="0"/>
              <a:t>Permitir subir documentos digitales y publicar información referente al contrato y los servicios.</a:t>
            </a:r>
          </a:p>
          <a:p>
            <a:pPr algn="just"/>
            <a:r>
              <a:rPr lang="es-CL" sz="2400" dirty="0"/>
              <a:t>Mantener la información necesaria para el funcionamiento del sistema, tales como, tipos de actividades, clientes, usuarios, destinos y otros requeridos.</a:t>
            </a:r>
          </a:p>
          <a:p>
            <a:pPr algn="just"/>
            <a:r>
              <a:rPr lang="es-CL" sz="2400" dirty="0"/>
              <a:t>Para el </a:t>
            </a:r>
            <a:r>
              <a:rPr lang="es-CL" sz="2400" dirty="0">
                <a:solidFill>
                  <a:srgbClr val="92D050"/>
                </a:solidFill>
              </a:rPr>
              <a:t>Dueño de la agencia </a:t>
            </a:r>
            <a:r>
              <a:rPr lang="es-CL" sz="2400" dirty="0"/>
              <a:t>el sistema debe permitir obtener un reporte de estado de avance de los pagos de los clientes.</a:t>
            </a:r>
          </a:p>
          <a:p>
            <a:pPr algn="just"/>
            <a:endParaRPr lang="es-CL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E97D2056-E174-442C-A742-F96C769A4E06}"/>
              </a:ext>
            </a:extLst>
          </p:cNvPr>
          <p:cNvSpPr/>
          <p:nvPr/>
        </p:nvSpPr>
        <p:spPr>
          <a:xfrm>
            <a:off x="2304661" y="547171"/>
            <a:ext cx="6375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 b="1" dirty="0">
                <a:solidFill>
                  <a:schemeClr val="bg1"/>
                </a:solidFill>
              </a:rPr>
              <a:t>Ejemplo Requerimientos funcionales del sistema</a:t>
            </a:r>
          </a:p>
        </p:txBody>
      </p:sp>
    </p:spTree>
    <p:extLst>
      <p:ext uri="{BB962C8B-B14F-4D97-AF65-F5344CB8AC3E}">
        <p14:creationId xmlns:p14="http://schemas.microsoft.com/office/powerpoint/2010/main" val="321638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2553" y="1453191"/>
            <a:ext cx="85649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Las necesidades de los diferentes interesados de un software deben ser gestionadas desde su definición hasta su aprobación definitiva, lo que permite establecer las bases iniciales a partir de las cuales se seguirá el desarrollo del software.</a:t>
            </a:r>
          </a:p>
          <a:p>
            <a:pPr algn="just"/>
            <a:r>
              <a:rPr lang="es-CL" sz="2400" dirty="0"/>
              <a:t>La definición de necesidades es abordada en Ingeniería de software  por el proceso de </a:t>
            </a:r>
            <a:r>
              <a:rPr lang="es-CL" sz="2400" b="1" dirty="0"/>
              <a:t>gestión de los requerimientos</a:t>
            </a:r>
            <a:r>
              <a:rPr lang="es-CL" sz="2400" dirty="0"/>
              <a:t>.</a:t>
            </a:r>
            <a:endParaRPr lang="es-ES_tradnl" sz="2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3" y="4306879"/>
            <a:ext cx="60960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21A1EEB5-B3B7-4699-AAA1-668820A82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7000"/>
            <a:ext cx="8458200" cy="4729163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El sistema debe generar los reportes en formato PDF. </a:t>
            </a:r>
          </a:p>
          <a:p>
            <a:pPr algn="just"/>
            <a:r>
              <a:rPr lang="es-CL" sz="2400" dirty="0"/>
              <a:t>La aplicación debe integrarse con una plataforma de correo.</a:t>
            </a:r>
          </a:p>
          <a:p>
            <a:pPr algn="just"/>
            <a:r>
              <a:rPr lang="es-CL" sz="2400" dirty="0"/>
              <a:t>El sistema debe estar disponible las 24 horas en el caso del módulo de consultas a clientes</a:t>
            </a:r>
          </a:p>
          <a:p>
            <a:pPr algn="just"/>
            <a:r>
              <a:rPr lang="es-CL" sz="2400" dirty="0"/>
              <a:t>Los cálculos deben ser comprobables en cuanto a su fiabilidad, por lo tanto deben ser exactos y precisos.</a:t>
            </a:r>
          </a:p>
          <a:p>
            <a:pPr algn="just"/>
            <a:r>
              <a:rPr lang="es-CL" sz="2400" dirty="0"/>
              <a:t>El sistema debe operar en una arquitectura WEB para acceso en forma remota.</a:t>
            </a:r>
          </a:p>
          <a:p>
            <a:pPr algn="just"/>
            <a:r>
              <a:rPr lang="es-CL" sz="2400" dirty="0"/>
              <a:t>El sistema debe presentar niveles de usabilidad que permitan a usuarios con formación básica operar el sistema.</a:t>
            </a:r>
          </a:p>
          <a:p>
            <a:pPr algn="just"/>
            <a:r>
              <a:rPr lang="es-CL" sz="2400" dirty="0"/>
              <a:t>El sistema debe permitir facilidad de aprendizaje para todos los usuarios.</a:t>
            </a:r>
          </a:p>
          <a:p>
            <a:pPr algn="just"/>
            <a:endParaRPr lang="es-CL" sz="2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E97D2056-E174-442C-A742-F96C769A4E06}"/>
              </a:ext>
            </a:extLst>
          </p:cNvPr>
          <p:cNvSpPr/>
          <p:nvPr/>
        </p:nvSpPr>
        <p:spPr>
          <a:xfrm>
            <a:off x="1155032" y="547171"/>
            <a:ext cx="7961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chemeClr val="bg1"/>
                </a:solidFill>
              </a:rPr>
              <a:t>Ejemplo Requerimientos No funcionales del sistema</a:t>
            </a:r>
          </a:p>
        </p:txBody>
      </p:sp>
    </p:spTree>
    <p:extLst>
      <p:ext uri="{BB962C8B-B14F-4D97-AF65-F5344CB8AC3E}">
        <p14:creationId xmlns:p14="http://schemas.microsoft.com/office/powerpoint/2010/main" val="2224330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F6FC1628-D818-4DEA-BCCB-F5A5C4CA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66018"/>
            <a:ext cx="8558463" cy="4525963"/>
          </a:xfrm>
        </p:spPr>
        <p:txBody>
          <a:bodyPr>
            <a:noAutofit/>
          </a:bodyPr>
          <a:lstStyle/>
          <a:p>
            <a:pPr algn="just"/>
            <a:r>
              <a:rPr lang="es-CL" sz="2400" dirty="0"/>
              <a:t>Es una especificación para un </a:t>
            </a:r>
            <a:r>
              <a:rPr lang="es-CL" sz="2400" b="1" dirty="0">
                <a:solidFill>
                  <a:schemeClr val="accent2"/>
                </a:solidFill>
              </a:rPr>
              <a:t>producto de software</a:t>
            </a:r>
            <a:r>
              <a:rPr lang="es-CL" sz="2400" dirty="0"/>
              <a:t>, programa o conjunto de programas que realiza ciertas funciones en un entorno específico, de acuerdo a los requisitos del Sistema.</a:t>
            </a:r>
          </a:p>
          <a:p>
            <a:pPr algn="just"/>
            <a:r>
              <a:rPr lang="es-CL" sz="2400" dirty="0"/>
              <a:t>El software puede estar orientado a cubrir todas las funcionalidades del proyecto de desarrollo o puede ser parte de un sistema mayor. </a:t>
            </a:r>
          </a:p>
          <a:p>
            <a:pPr algn="just"/>
            <a:r>
              <a:rPr lang="es-CL" sz="2400" dirty="0"/>
              <a:t>Cuando es parte de un sistema mayor, se documenta y se hace hincapié en la especificación de las interfaces entre el sistema mayor y el software que se está documentando </a:t>
            </a:r>
          </a:p>
          <a:p>
            <a:pPr algn="just"/>
            <a:r>
              <a:rPr lang="es-CL" sz="2400" dirty="0"/>
              <a:t>Se deben definir todas las capacidades requeridas, así como las condiciones y restricciones bajo las cuales el software tiene que funcionar y los enfoques de verificación de los requisitos.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36A53194-6A93-4E71-9FE6-238B9D5E6D46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Software SRS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881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9F22F75F-3DD2-4724-AE96-AA40FB377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5166499"/>
          </a:xfrm>
        </p:spPr>
        <p:txBody>
          <a:bodyPr>
            <a:normAutofit/>
          </a:bodyPr>
          <a:lstStyle/>
          <a:p>
            <a:r>
              <a:rPr lang="es-ES_tradnl" sz="2400" dirty="0"/>
              <a:t>Propuesta de contenidos de un Documento SRS. </a:t>
            </a:r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ES_tradnl" sz="2000" dirty="0"/>
          </a:p>
          <a:p>
            <a:pPr marL="0" indent="0">
              <a:buNone/>
            </a:pPr>
            <a:endParaRPr lang="es-CL" sz="2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9D132FA-B5A2-4C59-948D-27D279286B0A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Software SRS</a:t>
            </a:r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56BCE61-F078-4873-902A-B87606D0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14" y="1951017"/>
            <a:ext cx="4552950" cy="43815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7768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082F1332-C93D-43C2-9787-EF10895B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ES_tradnl" sz="2400" dirty="0"/>
              <a:t>Esta parte de la documentación implica utilizar lo anteriormente definido (</a:t>
            </a:r>
            <a:r>
              <a:rPr lang="es-ES_tradnl" sz="2400" dirty="0" err="1"/>
              <a:t>StRS</a:t>
            </a:r>
            <a:r>
              <a:rPr lang="es-ES_tradnl" sz="2400" dirty="0"/>
              <a:t> y </a:t>
            </a:r>
            <a:r>
              <a:rPr lang="es-ES_tradnl" sz="2400" dirty="0" err="1"/>
              <a:t>SyRs</a:t>
            </a:r>
            <a:r>
              <a:rPr lang="es-ES_tradnl" sz="2400" dirty="0"/>
              <a:t>) y </a:t>
            </a:r>
            <a:r>
              <a:rPr lang="es-ES_tradnl" sz="2400" dirty="0">
                <a:solidFill>
                  <a:srgbClr val="FF0000"/>
                </a:solidFill>
              </a:rPr>
              <a:t>detallar aspectos del sistema </a:t>
            </a:r>
            <a:r>
              <a:rPr lang="es-ES_tradnl" sz="2400" dirty="0"/>
              <a:t>orientado a lograr </a:t>
            </a:r>
            <a:r>
              <a:rPr lang="es-ES_tradnl" sz="2400" dirty="0">
                <a:solidFill>
                  <a:srgbClr val="FF0000"/>
                </a:solidFill>
              </a:rPr>
              <a:t>definiciones claras para los desarrolladores de software.</a:t>
            </a:r>
          </a:p>
          <a:p>
            <a:pPr algn="just"/>
            <a:r>
              <a:rPr lang="es-ES_tradnl" sz="2400" dirty="0"/>
              <a:t>Se debe profundizar en:</a:t>
            </a:r>
          </a:p>
          <a:p>
            <a:pPr lvl="1" algn="just"/>
            <a:r>
              <a:rPr lang="es-ES_tradnl" sz="2400" dirty="0"/>
              <a:t>Especificar con </a:t>
            </a:r>
            <a:r>
              <a:rPr lang="es-ES_tradnl" sz="2400" dirty="0">
                <a:solidFill>
                  <a:srgbClr val="FF0000"/>
                </a:solidFill>
              </a:rPr>
              <a:t>claridad los requerimientos funcionales </a:t>
            </a:r>
            <a:r>
              <a:rPr lang="es-ES_tradnl" sz="2400" dirty="0"/>
              <a:t>y </a:t>
            </a:r>
            <a:r>
              <a:rPr lang="es-ES_tradnl" sz="2400" dirty="0">
                <a:solidFill>
                  <a:srgbClr val="FF0000"/>
                </a:solidFill>
              </a:rPr>
              <a:t>no funcionales</a:t>
            </a:r>
            <a:r>
              <a:rPr lang="es-ES_tradnl" sz="2400" dirty="0"/>
              <a:t>.</a:t>
            </a:r>
          </a:p>
          <a:p>
            <a:pPr lvl="1" algn="just"/>
            <a:r>
              <a:rPr lang="es-ES_tradnl" sz="2400" dirty="0"/>
              <a:t>Utilizar matrices, plantillas o tablas de información de detalle.</a:t>
            </a:r>
          </a:p>
          <a:p>
            <a:pPr lvl="1" algn="just"/>
            <a:r>
              <a:rPr lang="es-ES_tradnl" sz="2400" dirty="0"/>
              <a:t>Los requerimientos indicados en el </a:t>
            </a:r>
            <a:r>
              <a:rPr lang="es-ES_tradnl" sz="2400" dirty="0" err="1"/>
              <a:t>StRS</a:t>
            </a:r>
            <a:r>
              <a:rPr lang="es-ES_tradnl" sz="2400" dirty="0"/>
              <a:t> son tratados como de alto nivel y en este nivel de detalle pueden ser separados en requerimientos específicos o casos de uso.</a:t>
            </a:r>
          </a:p>
          <a:p>
            <a:pPr lvl="1" algn="just"/>
            <a:r>
              <a:rPr lang="es-ES_tradnl" sz="2400" dirty="0"/>
              <a:t>En metodologías ágiles los requerimientos de alto nivel son denominados Épicas y los requerimientos específicos son denominados historias de usuario.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35E738E6-54E7-401A-B196-6BF0CAE5761C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Documento de Requisitos del Software SRS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1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6B1D58B3-DDD3-4C71-835B-BCAC70F6231F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de Requisito funcional en el SRS</a:t>
            </a:r>
            <a:endParaRPr lang="es-CL" sz="240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36D71F1-394E-4207-8785-4DC67644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20" y="1379622"/>
            <a:ext cx="6115181" cy="44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546A1C89-0134-4A94-97F1-312BF3881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dirty="0"/>
              <a:t>En el caso de metodologías ágiles, las historias de usuarios con más específicas en los criterios de aceptación, ya que están ligadas a metodologías de programación con un proceso de pruebas rápido, lo que implica usar estos criterios al realizar las pruebas funcionales y verificar su cumplimiento.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FF7AF3D2-FADB-4454-8AF0-1A858AB20F1B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de Requisito funcional en el SRS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19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B60E4F6D-B263-4A44-B67D-7FA8D0AB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Ejemplo Historia de Usuario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81E195A-2FA5-4E5D-A566-8E87A7C5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32" y="2438400"/>
            <a:ext cx="7853135" cy="237092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6356CB4E-F1ED-447F-813D-657528AAD85C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Ejemplo de Requisito funcional en el SRS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24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39B18CA4-D24D-4D3B-800B-E6443A107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_tradnl" sz="2400" dirty="0"/>
              <a:t>Cabe recordar que la asignatura “</a:t>
            </a:r>
            <a:r>
              <a:rPr lang="es-ES_tradnl" sz="2400" b="1" dirty="0"/>
              <a:t>Diseño y gestión de requisitos</a:t>
            </a:r>
            <a:r>
              <a:rPr lang="es-ES_tradnl" sz="2400" dirty="0"/>
              <a:t>” abordó la especificación y documentación de requisitos, sin embargo es necesario recordar algunos aspectos:</a:t>
            </a:r>
          </a:p>
          <a:p>
            <a:pPr algn="just"/>
            <a:r>
              <a:rPr lang="es-ES_tradnl" sz="2400" b="1" dirty="0">
                <a:solidFill>
                  <a:srgbClr val="FF0000"/>
                </a:solidFill>
              </a:rPr>
              <a:t>Requerimiento Funcional: </a:t>
            </a:r>
            <a:r>
              <a:rPr lang="es-ES_tradnl" sz="2400" dirty="0"/>
              <a:t>Lo que debe hacer el software, funcionalidades del producto.</a:t>
            </a:r>
          </a:p>
          <a:p>
            <a:pPr algn="just"/>
            <a:r>
              <a:rPr lang="es-ES_tradnl" sz="2400" b="1" dirty="0">
                <a:solidFill>
                  <a:schemeClr val="accent4">
                    <a:lumMod val="75000"/>
                  </a:schemeClr>
                </a:solidFill>
              </a:rPr>
              <a:t>Requerimiento no Funcional: </a:t>
            </a:r>
            <a:r>
              <a:rPr lang="es-ES_tradnl" sz="2400" dirty="0"/>
              <a:t>características o atributos que debe cumplir el software, por ejemplo, rendimiento, seguridad u otras.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F7D2E77-BC68-4F47-B28D-1A871C89CD2F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</a:rPr>
              <a:t>Tipos de Requerimientos</a:t>
            </a:r>
            <a:endParaRPr lang="es-CL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33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39B18CA4-D24D-4D3B-800B-E6443A1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5432134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s-ES_tradnl" sz="2400" dirty="0">
                <a:solidFill>
                  <a:srgbClr val="FF0000"/>
                </a:solidFill>
              </a:rPr>
              <a:t>Requerimiento Funcional del Usuario: </a:t>
            </a:r>
            <a:r>
              <a:rPr lang="es-ES_tradnl" sz="2400" dirty="0"/>
              <a:t>Funcionalidades del software que son explotadas por un usuario (actor), generalmente a través de interfaces gráficas que relacionan al humano con el software, </a:t>
            </a:r>
            <a:r>
              <a:rPr lang="es-ES_tradnl" sz="2400" dirty="0" err="1"/>
              <a:t>Ej</a:t>
            </a:r>
            <a:r>
              <a:rPr lang="es-ES_tradnl" sz="2400" dirty="0"/>
              <a:t>, “Registro de Ventas”.</a:t>
            </a:r>
          </a:p>
          <a:p>
            <a:pPr algn="just"/>
            <a:r>
              <a:rPr lang="es-ES_tradnl" sz="2400" dirty="0">
                <a:solidFill>
                  <a:srgbClr val="FF0000"/>
                </a:solidFill>
              </a:rPr>
              <a:t>Requerimiento Funcional del sistema: </a:t>
            </a:r>
            <a:r>
              <a:rPr lang="es-ES_tradnl" sz="2400" dirty="0"/>
              <a:t>funcionalidades que debe cumplir la aplicación pero en forma interna, sin necesidad de interacción directa del usuario, por ejemplo, “la aplicación debe calcular el IVA en cada venta”.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F7D2E77-BC68-4F47-B28D-1A871C89CD2F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Requerimiento Funcional</a:t>
            </a:r>
            <a:endParaRPr lang="es-CL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diarioti.com/wp-content/uploads/2019/08/Project_Zero-Tavis-Ormandy.jpg">
            <a:extLst>
              <a:ext uri="{FF2B5EF4-FFF2-40B4-BE49-F238E27FC236}">
                <a16:creationId xmlns:a16="http://schemas.microsoft.com/office/drawing/2014/main" xmlns="" id="{B6FB0601-8055-4176-B990-5E840DE38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8" t="29603"/>
          <a:stretch/>
        </p:blipFill>
        <p:spPr bwMode="auto">
          <a:xfrm>
            <a:off x="5889334" y="4217921"/>
            <a:ext cx="3107546" cy="17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32.kn3.net/taringa/3/9/5/7/8/B/BosterInk/F44.jpg">
            <a:extLst>
              <a:ext uri="{FF2B5EF4-FFF2-40B4-BE49-F238E27FC236}">
                <a16:creationId xmlns:a16="http://schemas.microsoft.com/office/drawing/2014/main" xmlns="" id="{F173650E-F228-48A6-A479-44704D69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22" y="1600200"/>
            <a:ext cx="2700378" cy="20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131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39B18CA4-D24D-4D3B-800B-E6443A1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7" y="1406525"/>
            <a:ext cx="8632723" cy="48748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sz="2400" dirty="0"/>
              <a:t>Los requerimientos no funcionales los podemos clasificar, por ejemplo, en :</a:t>
            </a:r>
          </a:p>
          <a:p>
            <a:pPr algn="just"/>
            <a:r>
              <a:rPr lang="es-ES_tradnl" sz="2400" b="1" dirty="0">
                <a:solidFill>
                  <a:schemeClr val="accent4">
                    <a:lumMod val="75000"/>
                  </a:schemeClr>
                </a:solidFill>
              </a:rPr>
              <a:t>Del producto.</a:t>
            </a:r>
          </a:p>
          <a:p>
            <a:pPr lvl="1" algn="just"/>
            <a:r>
              <a:rPr lang="es-ES_tradnl" sz="2400" dirty="0"/>
              <a:t>Rendimiento</a:t>
            </a:r>
          </a:p>
          <a:p>
            <a:pPr lvl="1" algn="just"/>
            <a:r>
              <a:rPr lang="es-ES_tradnl" sz="2400" dirty="0"/>
              <a:t>Seguridad</a:t>
            </a:r>
          </a:p>
          <a:p>
            <a:pPr lvl="1" algn="just"/>
            <a:r>
              <a:rPr lang="es-ES_tradnl" sz="2400" dirty="0"/>
              <a:t>Disponibilidad</a:t>
            </a:r>
          </a:p>
          <a:p>
            <a:pPr lvl="1" algn="just"/>
            <a:r>
              <a:rPr lang="es-ES_tradnl" sz="2400" dirty="0"/>
              <a:t>Fiabilidad</a:t>
            </a:r>
          </a:p>
          <a:p>
            <a:pPr lvl="1" algn="just"/>
            <a:r>
              <a:rPr lang="es-ES_tradnl" sz="2400" dirty="0"/>
              <a:t>Usabilidad </a:t>
            </a:r>
          </a:p>
          <a:p>
            <a:pPr lvl="1" algn="just"/>
            <a:r>
              <a:rPr lang="es-ES_tradnl" sz="2400" dirty="0"/>
              <a:t>Otros.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F7D2E77-BC68-4F47-B28D-1A871C89CD2F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Requerimiento No Funcional</a:t>
            </a:r>
            <a:endParaRPr lang="es-CL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encrypted-tbn0.gstatic.com/images?q=tbn:ANd9GcQBbEEML4-YylNw3cGo1vsmVV_rslxD_JqQQq1ikGF_6mM2WoEbZA&amp;s">
            <a:extLst>
              <a:ext uri="{FF2B5EF4-FFF2-40B4-BE49-F238E27FC236}">
                <a16:creationId xmlns:a16="http://schemas.microsoft.com/office/drawing/2014/main" xmlns="" id="{6D3DF270-BBDC-4F9F-B28C-8A783053E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120" y="2546618"/>
            <a:ext cx="2813385" cy="215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2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2553" y="1453191"/>
            <a:ext cx="386023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La </a:t>
            </a:r>
            <a:r>
              <a:rPr lang="es-CL" sz="2400" b="1" dirty="0"/>
              <a:t>ingeniería de requisitos </a:t>
            </a:r>
            <a:r>
              <a:rPr lang="es-CL" sz="2400" dirty="0"/>
              <a:t>es la disciplina que define las </a:t>
            </a:r>
            <a:r>
              <a:rPr lang="es-CL" sz="2400" b="1" dirty="0"/>
              <a:t>actividades y técnicas</a:t>
            </a:r>
            <a:r>
              <a:rPr lang="es-CL" sz="2400" dirty="0"/>
              <a:t> necesarias para la </a:t>
            </a:r>
            <a:r>
              <a:rPr lang="es-CL" sz="2400" b="1" dirty="0"/>
              <a:t>determinación de las características de un sistema</a:t>
            </a:r>
            <a:r>
              <a:rPr lang="es-CL" sz="2400" dirty="0"/>
              <a:t> software, de manera que </a:t>
            </a:r>
            <a:r>
              <a:rPr lang="es-CL" sz="2400" b="1" dirty="0"/>
              <a:t>satisfaga las necesidades</a:t>
            </a:r>
            <a:r>
              <a:rPr lang="es-CL" sz="2400" dirty="0"/>
              <a:t> de clientes y usuarios en forma integrada al entorno en el que se utilice. </a:t>
            </a:r>
            <a:endParaRPr lang="es-ES_tradnl" sz="2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3191"/>
            <a:ext cx="4254500" cy="4064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71559519-506A-4F2F-90F4-1F4D86326C23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40729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xmlns="" id="{39B18CA4-D24D-4D3B-800B-E6443A10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57" y="1671996"/>
            <a:ext cx="7243010" cy="4874879"/>
          </a:xfrm>
        </p:spPr>
        <p:txBody>
          <a:bodyPr>
            <a:noAutofit/>
          </a:bodyPr>
          <a:lstStyle/>
          <a:p>
            <a:r>
              <a:rPr lang="es-ES_tradnl" sz="2400" b="1" dirty="0">
                <a:solidFill>
                  <a:schemeClr val="accent4">
                    <a:lumMod val="75000"/>
                  </a:schemeClr>
                </a:solidFill>
              </a:rPr>
              <a:t>De la organización.</a:t>
            </a:r>
          </a:p>
          <a:p>
            <a:pPr lvl="1"/>
            <a:r>
              <a:rPr lang="es-ES_tradnl" sz="2400" dirty="0"/>
              <a:t>Normas.</a:t>
            </a:r>
          </a:p>
          <a:p>
            <a:pPr lvl="1"/>
            <a:r>
              <a:rPr lang="es-ES_tradnl" sz="2400" dirty="0"/>
              <a:t>Estándares.</a:t>
            </a:r>
          </a:p>
          <a:p>
            <a:r>
              <a:rPr lang="es-ES_tradnl" sz="2400" b="1" dirty="0">
                <a:solidFill>
                  <a:schemeClr val="accent4">
                    <a:lumMod val="75000"/>
                  </a:schemeClr>
                </a:solidFill>
              </a:rPr>
              <a:t>Del entorno.</a:t>
            </a:r>
          </a:p>
          <a:p>
            <a:pPr lvl="1"/>
            <a:r>
              <a:rPr lang="es-ES_tradnl" sz="2400" dirty="0"/>
              <a:t>Legales</a:t>
            </a:r>
          </a:p>
          <a:p>
            <a:pPr lvl="1"/>
            <a:r>
              <a:rPr lang="es-ES_tradnl" sz="2400" dirty="0"/>
              <a:t>Interoperabilidad</a:t>
            </a:r>
            <a:endParaRPr lang="es-CL" sz="24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EF7D2E77-BC68-4F47-B28D-1A871C89CD2F}"/>
              </a:ext>
            </a:extLst>
          </p:cNvPr>
          <p:cNvSpPr/>
          <p:nvPr/>
        </p:nvSpPr>
        <p:spPr>
          <a:xfrm>
            <a:off x="609600" y="547171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400" b="1" dirty="0">
                <a:solidFill>
                  <a:schemeClr val="bg1"/>
                </a:solidFill>
              </a:rPr>
              <a:t>Requerimiento No Funcional</a:t>
            </a:r>
            <a:endParaRPr lang="es-CL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1.bp.blogspot.com/-JAyyukwLusU/V1I2EJIpMdI/AAAAAAAAEQw/BBRmbGbtnd8SJw53K7YATW0FEJZVolbcACLcB/s1600/Curso%2BOnline%2Bde%2BIngenier%25C3%25ADa%2Bde%2Brequisitos.jpg">
            <a:extLst>
              <a:ext uri="{FF2B5EF4-FFF2-40B4-BE49-F238E27FC236}">
                <a16:creationId xmlns:a16="http://schemas.microsoft.com/office/drawing/2014/main" xmlns="" id="{B691D768-BE45-49BD-98D2-230D2DB11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04" y="2409574"/>
            <a:ext cx="2804928" cy="203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0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894" y="1578583"/>
            <a:ext cx="86735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Para analizar el cumplimiento de los requerimientos, la </a:t>
            </a:r>
            <a:r>
              <a:rPr lang="es-CL" sz="2400" b="1" dirty="0"/>
              <a:t>matriz de trazabilidad de requerimientos</a:t>
            </a:r>
            <a:r>
              <a:rPr lang="es-CL" sz="2400" dirty="0"/>
              <a:t> permite señalar si cada uno de ellos  está siendo incluido en las funcionalidades del sistema, por ejemplo, en los casos de uso o historias de usuario.</a:t>
            </a:r>
            <a:endParaRPr lang="es-ES_tradnl" sz="23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9000"/>
            <a:ext cx="8312916" cy="225774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A55002B0-FB81-49AF-80E1-7C370030684B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2086976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8240" y="1254118"/>
            <a:ext cx="86735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La </a:t>
            </a:r>
            <a:r>
              <a:rPr lang="es-CL" sz="2400" b="1" dirty="0"/>
              <a:t>matriz de calidad de requerimientos</a:t>
            </a:r>
            <a:r>
              <a:rPr lang="es-CL" sz="2400" dirty="0"/>
              <a:t> permite señalar si cada funcionalidad definida para el sistema cumple con los diversos atributos de los requisitos.</a:t>
            </a:r>
            <a:endParaRPr lang="es-ES_tradnl" sz="23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7" y="2702940"/>
            <a:ext cx="8835760" cy="251318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2F8EA5F8-7FB0-440D-A3EA-D71738353E99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2671407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1226" y="1593650"/>
            <a:ext cx="87457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En </a:t>
            </a:r>
            <a:r>
              <a:rPr lang="es-CL" sz="2400" b="1" dirty="0"/>
              <a:t>resumen</a:t>
            </a:r>
            <a:r>
              <a:rPr lang="es-CL" sz="2400" dirty="0"/>
              <a:t>, los diversos  </a:t>
            </a:r>
            <a:r>
              <a:rPr lang="es-CL" sz="2400" b="1" dirty="0"/>
              <a:t>estándares </a:t>
            </a:r>
            <a:r>
              <a:rPr lang="es-CL" sz="2400" dirty="0"/>
              <a:t>que hemos considerado nos han entregado un guía para </a:t>
            </a:r>
            <a:r>
              <a:rPr lang="es-CL" sz="2400" b="1" dirty="0"/>
              <a:t>obtener</a:t>
            </a:r>
            <a:r>
              <a:rPr lang="es-CL" sz="2400" dirty="0"/>
              <a:t>, </a:t>
            </a:r>
            <a:r>
              <a:rPr lang="es-CL" sz="2400" b="1" dirty="0"/>
              <a:t>definir</a:t>
            </a:r>
            <a:r>
              <a:rPr lang="es-CL" sz="2400" dirty="0"/>
              <a:t>, </a:t>
            </a:r>
            <a:r>
              <a:rPr lang="es-CL" sz="2400" b="1" dirty="0"/>
              <a:t>analizar</a:t>
            </a:r>
            <a:r>
              <a:rPr lang="es-CL" sz="2400" dirty="0"/>
              <a:t> y </a:t>
            </a:r>
            <a:r>
              <a:rPr lang="es-CL" sz="2400" b="1" dirty="0"/>
              <a:t>presentar </a:t>
            </a:r>
            <a:r>
              <a:rPr lang="es-CL" sz="2400" dirty="0"/>
              <a:t>los requerimientos del sistema desde </a:t>
            </a:r>
            <a:r>
              <a:rPr lang="es-CL" sz="2400" b="1" dirty="0"/>
              <a:t>diferentes perspectivas, del negocio</a:t>
            </a:r>
            <a:r>
              <a:rPr lang="es-CL" sz="2400" dirty="0"/>
              <a:t>, </a:t>
            </a:r>
            <a:r>
              <a:rPr lang="es-CL" sz="2400" b="1" dirty="0"/>
              <a:t>del sistema</a:t>
            </a:r>
            <a:r>
              <a:rPr lang="es-CL" sz="2400" dirty="0"/>
              <a:t> </a:t>
            </a:r>
            <a:r>
              <a:rPr lang="es-CL" sz="2400" b="1" dirty="0"/>
              <a:t>y del</a:t>
            </a:r>
            <a:r>
              <a:rPr lang="es-CL" sz="2400" dirty="0"/>
              <a:t> </a:t>
            </a:r>
            <a:r>
              <a:rPr lang="es-CL" sz="2400" b="1" dirty="0"/>
              <a:t>software. </a:t>
            </a:r>
          </a:p>
          <a:p>
            <a:pPr algn="just"/>
            <a:endParaRPr lang="es-CL" sz="2400" b="1" dirty="0"/>
          </a:p>
          <a:p>
            <a:pPr algn="just"/>
            <a:r>
              <a:rPr lang="es-CL" sz="2400" dirty="0"/>
              <a:t>Con una definición clara de los requerimientos podemos iniciar el diseño de nuestra solución, es decir, teniendo claro el “qué se debe hacer“ podemos comenzar a trabajar en el “Cómo lo vamos a hacer.”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123768" y="497262"/>
            <a:ext cx="6334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Candara"/>
                <a:cs typeface="Candara"/>
              </a:rPr>
              <a:t>Finalizando los Requerimientos del Software.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084FBFD-8E3C-4F59-9B3D-4197E6E6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35370">
            <a:off x="5973173" y="4796555"/>
            <a:ext cx="1925588" cy="17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8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3558" y="1501392"/>
            <a:ext cx="81817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Además, define la forma </a:t>
            </a:r>
            <a:r>
              <a:rPr lang="es-CL" sz="2400" b="1" dirty="0"/>
              <a:t>gestionar </a:t>
            </a:r>
            <a:r>
              <a:rPr lang="es-CL" sz="2400" dirty="0"/>
              <a:t>las peticiones de </a:t>
            </a:r>
            <a:r>
              <a:rPr lang="es-CL" sz="2400" b="1" dirty="0"/>
              <a:t>cambios en los requerimientos </a:t>
            </a:r>
            <a:r>
              <a:rPr lang="es-CL" sz="2400" dirty="0"/>
              <a:t>y la </a:t>
            </a:r>
            <a:r>
              <a:rPr lang="es-CL" sz="2400" b="1" dirty="0"/>
              <a:t>trazabilidad</a:t>
            </a:r>
            <a:r>
              <a:rPr lang="es-CL" sz="2400" dirty="0"/>
              <a:t> de los requisitos.</a:t>
            </a:r>
            <a:endParaRPr lang="es-ES_tradnl" sz="2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2694406"/>
            <a:ext cx="4018921" cy="3792856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0182A130-2C92-4986-B9D7-68B5179AE8A2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37385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7704" y="1228550"/>
            <a:ext cx="83033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La trazabilidad permite </a:t>
            </a:r>
            <a:r>
              <a:rPr lang="es-CL" sz="2400" b="1" dirty="0"/>
              <a:t>verificar si un requerimiento está considerado en los modelos</a:t>
            </a:r>
            <a:r>
              <a:rPr lang="es-CL" sz="2400" dirty="0"/>
              <a:t> de especificación o módulos de software, permitiendo </a:t>
            </a:r>
            <a:r>
              <a:rPr lang="es-CL" sz="2400" b="1" dirty="0"/>
              <a:t>identificar el origen de un requerimiento </a:t>
            </a:r>
            <a:r>
              <a:rPr lang="es-CL" sz="2400" dirty="0"/>
              <a:t>al momento de efectuar algún cambio. </a:t>
            </a:r>
            <a:endParaRPr lang="es-ES_tradnl" sz="2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/>
          <a:stretch/>
        </p:blipFill>
        <p:spPr>
          <a:xfrm>
            <a:off x="494260" y="3510116"/>
            <a:ext cx="7964129" cy="33478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E1916853-F170-4462-9C3D-4DE4CE86C09D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214266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7704" y="1228550"/>
            <a:ext cx="830334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300" dirty="0"/>
              <a:t>La </a:t>
            </a:r>
            <a:r>
              <a:rPr lang="es-CL" sz="2300" b="1" dirty="0"/>
              <a:t>ingeniería de requisitos </a:t>
            </a:r>
            <a:r>
              <a:rPr lang="es-CL" sz="2300" dirty="0"/>
              <a:t>define diversas actividades para el </a:t>
            </a:r>
            <a:r>
              <a:rPr lang="es-CL" sz="2300" b="1" dirty="0"/>
              <a:t>proceso de gestión de requisitos,</a:t>
            </a:r>
            <a:r>
              <a:rPr lang="es-CL" sz="2300" dirty="0"/>
              <a:t> las cuales se materializan en diversos entregables.</a:t>
            </a:r>
          </a:p>
          <a:p>
            <a:pPr algn="just"/>
            <a:r>
              <a:rPr lang="es-CL" sz="2300" dirty="0"/>
              <a:t> Al inicio del proceso, se realizan las actividades de </a:t>
            </a:r>
            <a:r>
              <a:rPr lang="es-CL" sz="2300" b="1" dirty="0"/>
              <a:t>evaluación de la factibilidad</a:t>
            </a:r>
            <a:r>
              <a:rPr lang="es-CL" sz="2300" dirty="0"/>
              <a:t> del sistema, como solución a la necesidad del cliente.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 b="11470"/>
          <a:stretch/>
        </p:blipFill>
        <p:spPr>
          <a:xfrm>
            <a:off x="0" y="3305482"/>
            <a:ext cx="9144000" cy="355251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F8657BA4-D373-48BB-ABE8-764A67381143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290835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32735" y="1228550"/>
            <a:ext cx="85983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300" dirty="0"/>
              <a:t>Posteriormente, se realizan las actividades de </a:t>
            </a:r>
            <a:r>
              <a:rPr lang="es-CL" sz="2300" b="1" dirty="0"/>
              <a:t>obtención y análisis,</a:t>
            </a:r>
            <a:r>
              <a:rPr lang="es-CL" sz="2300" dirty="0"/>
              <a:t> las que implican efectuar clasificaciones y priorización de requisitos, los que deben ser </a:t>
            </a:r>
            <a:r>
              <a:rPr lang="es-CL" sz="2300" b="1" dirty="0"/>
              <a:t>validados</a:t>
            </a:r>
            <a:r>
              <a:rPr lang="es-CL" sz="2300" dirty="0"/>
              <a:t> en su calidad y aprobados para formalización.</a:t>
            </a:r>
          </a:p>
          <a:p>
            <a:pPr algn="just"/>
            <a:r>
              <a:rPr lang="es-CL" sz="2300" dirty="0"/>
              <a:t>Finalmente, la </a:t>
            </a:r>
            <a:r>
              <a:rPr lang="es-CL" sz="2300" b="1" dirty="0"/>
              <a:t>especificación de los requisitos </a:t>
            </a:r>
            <a:r>
              <a:rPr lang="es-CL" sz="2300" dirty="0"/>
              <a:t>se presenta en diversos  </a:t>
            </a:r>
            <a:r>
              <a:rPr lang="es-CL" sz="2300" b="1" dirty="0"/>
              <a:t>documentos estructurados </a:t>
            </a:r>
            <a:r>
              <a:rPr lang="es-CL" sz="2300" dirty="0"/>
              <a:t>de acuerdo  </a:t>
            </a:r>
            <a:r>
              <a:rPr lang="es-CL" sz="2300" b="1" dirty="0"/>
              <a:t>estándares o definiciones</a:t>
            </a:r>
            <a:r>
              <a:rPr lang="es-CL" sz="2300" dirty="0"/>
              <a:t> establecidas. </a:t>
            </a:r>
            <a:endParaRPr lang="es-ES_tradnl" sz="23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3" b="11470"/>
          <a:stretch/>
        </p:blipFill>
        <p:spPr>
          <a:xfrm>
            <a:off x="132735" y="3305482"/>
            <a:ext cx="9144000" cy="355251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7618EE8F-8990-47FF-B145-04912464A84D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85297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3" r="23710"/>
          <a:stretch/>
        </p:blipFill>
        <p:spPr>
          <a:xfrm>
            <a:off x="391022" y="1599955"/>
            <a:ext cx="3790335" cy="389934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668053" y="1841469"/>
            <a:ext cx="3790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/>
              <a:t>Para </a:t>
            </a:r>
            <a:r>
              <a:rPr lang="es-CL" sz="2400" b="1" dirty="0"/>
              <a:t>evaluar la calidad </a:t>
            </a:r>
            <a:r>
              <a:rPr lang="es-CL" sz="2400" dirty="0"/>
              <a:t>de la definición de los requisitos, debemos recordar que existen diversos </a:t>
            </a:r>
            <a:r>
              <a:rPr lang="es-CL" sz="2400" b="1" dirty="0"/>
              <a:t>atributos que deben cumplir los requisitos</a:t>
            </a:r>
            <a:r>
              <a:rPr lang="es-CL" sz="2400" dirty="0"/>
              <a:t>, deben ser </a:t>
            </a:r>
            <a:r>
              <a:rPr lang="es-CL" sz="2400" b="1" dirty="0"/>
              <a:t>no-ambiguos, consistentes, completos, únicos, factibles, rastreables y verificables</a:t>
            </a:r>
            <a:r>
              <a:rPr lang="es-CL" sz="2400" dirty="0"/>
              <a:t>. </a:t>
            </a:r>
            <a:endParaRPr lang="es-ES_tradnl" sz="23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249C850-DA8B-42E7-8954-2F044706EC86}"/>
              </a:ext>
            </a:extLst>
          </p:cNvPr>
          <p:cNvSpPr/>
          <p:nvPr/>
        </p:nvSpPr>
        <p:spPr>
          <a:xfrm>
            <a:off x="2123768" y="497262"/>
            <a:ext cx="6334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b="1" dirty="0">
                <a:solidFill>
                  <a:schemeClr val="bg1"/>
                </a:solidFill>
                <a:latin typeface="Candara"/>
                <a:cs typeface="Candara"/>
              </a:rPr>
              <a:t>Requerimientos del Software.</a:t>
            </a:r>
          </a:p>
        </p:txBody>
      </p:sp>
    </p:spTree>
    <p:extLst>
      <p:ext uri="{BB962C8B-B14F-4D97-AF65-F5344CB8AC3E}">
        <p14:creationId xmlns:p14="http://schemas.microsoft.com/office/powerpoint/2010/main" val="32026509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3739</TotalTime>
  <Words>2340</Words>
  <Application>Microsoft Office PowerPoint</Application>
  <PresentationFormat>Presentación en pantalla (4:3)</PresentationFormat>
  <Paragraphs>183</Paragraphs>
  <Slides>43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Calibri</vt:lpstr>
      <vt:lpstr>Candara</vt:lpstr>
      <vt:lpstr>Myriad Pro</vt:lpstr>
      <vt:lpstr>Tema de Office</vt:lpstr>
      <vt:lpstr>Presentación de PowerPoint</vt:lpstr>
      <vt:lpstr>Requerimientos del Software.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Macarena Trujillo V.</dc:creator>
  <cp:lastModifiedBy>Manuela Jimenez A.</cp:lastModifiedBy>
  <cp:revision>134</cp:revision>
  <dcterms:created xsi:type="dcterms:W3CDTF">2014-04-29T13:43:09Z</dcterms:created>
  <dcterms:modified xsi:type="dcterms:W3CDTF">2020-02-19T19:37:23Z</dcterms:modified>
</cp:coreProperties>
</file>